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42273-C2A5-4F62-B4B8-8E4CC801651B}" type="datetimeFigureOut">
              <a:rPr lang="en-IN" smtClean="0"/>
              <a:t>20-03-2025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A06034-8134-4029-B199-04B14D209752}" type="slidenum">
              <a:rPr lang="en-IN" smtClean="0"/>
              <a:t>‹#›</a:t>
            </a:fld>
            <a:endParaRPr lang="en-IN"/>
          </a:p>
        </p:txBody>
      </p:sp>
    </p:spTree>
    <p:extLst>
      <p:ext uri="{BB962C8B-B14F-4D97-AF65-F5344CB8AC3E}">
        <p14:creationId xmlns:p14="http://schemas.microsoft.com/office/powerpoint/2010/main" val="251071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eeksforgeeks.org/basic-frame-structure-of-sdlc/"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FA06034-8134-4029-B199-04B14D209752}" type="slidenum">
              <a:rPr lang="en-IN" smtClean="0"/>
              <a:t>2</a:t>
            </a:fld>
            <a:endParaRPr lang="en-IN"/>
          </a:p>
        </p:txBody>
      </p:sp>
    </p:spTree>
    <p:extLst>
      <p:ext uri="{BB962C8B-B14F-4D97-AF65-F5344CB8AC3E}">
        <p14:creationId xmlns:p14="http://schemas.microsoft.com/office/powerpoint/2010/main" val="335354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FA06034-8134-4029-B199-04B14D209752}" type="slidenum">
              <a:rPr lang="en-IN" smtClean="0"/>
              <a:t>3</a:t>
            </a:fld>
            <a:endParaRPr lang="en-IN"/>
          </a:p>
        </p:txBody>
      </p:sp>
    </p:spTree>
    <p:extLst>
      <p:ext uri="{BB962C8B-B14F-4D97-AF65-F5344CB8AC3E}">
        <p14:creationId xmlns:p14="http://schemas.microsoft.com/office/powerpoint/2010/main" val="4045995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fontAlgn="base">
              <a:spcAft>
                <a:spcPts val="750"/>
              </a:spcAft>
              <a:buNone/>
            </a:pPr>
            <a:r>
              <a:rPr lang="en-US" b="1" i="0" dirty="0">
                <a:solidFill>
                  <a:srgbClr val="273239"/>
                </a:solidFill>
                <a:effectLst/>
                <a:latin typeface="Nunito" pitchFamily="2" charset="0"/>
              </a:rPr>
              <a:t>Features –</a:t>
            </a:r>
            <a:endParaRPr lang="en-US" b="0" i="0" dirty="0">
              <a:solidFill>
                <a:srgbClr val="273239"/>
              </a:solidFill>
              <a:effectLst/>
              <a:latin typeface="Nunito" pitchFamily="2" charset="0"/>
            </a:endParaRPr>
          </a:p>
          <a:p>
            <a:pPr algn="just" fontAlgn="base">
              <a:spcAft>
                <a:spcPts val="750"/>
              </a:spcAft>
              <a:buNone/>
            </a:pPr>
            <a:r>
              <a:rPr lang="en-US" b="0" i="0" dirty="0">
                <a:solidFill>
                  <a:srgbClr val="273239"/>
                </a:solidFill>
                <a:effectLst/>
                <a:latin typeface="Nunito" pitchFamily="2" charset="0"/>
              </a:rPr>
              <a:t>An overview of a Traditional </a:t>
            </a:r>
            <a:r>
              <a:rPr lang="en-US" b="0" i="0" u="sng" dirty="0">
                <a:solidFill>
                  <a:srgbClr val="273239"/>
                </a:solidFill>
                <a:effectLst/>
                <a:latin typeface="Nunito" pitchFamily="2" charset="0"/>
                <a:hlinkClick r:id="rId3"/>
              </a:rPr>
              <a:t>SDLC</a:t>
            </a:r>
            <a:r>
              <a:rPr lang="en-US" b="0" i="0" dirty="0">
                <a:solidFill>
                  <a:srgbClr val="273239"/>
                </a:solidFill>
                <a:effectLst/>
                <a:latin typeface="Nunito" pitchFamily="2" charset="0"/>
              </a:rPr>
              <a:t> shown in the above image works in the following manner.</a:t>
            </a:r>
          </a:p>
          <a:p>
            <a:pPr algn="just" fontAlgn="base">
              <a:spcAft>
                <a:spcPts val="1800"/>
              </a:spcAft>
              <a:buFont typeface="Arial" panose="020B0604020202020204" pitchFamily="34" charset="0"/>
              <a:buChar char="•"/>
            </a:pPr>
            <a:r>
              <a:rPr lang="en-US" b="0" i="0" dirty="0">
                <a:solidFill>
                  <a:srgbClr val="273239"/>
                </a:solidFill>
                <a:effectLst/>
                <a:latin typeface="Nunito" pitchFamily="2" charset="0"/>
              </a:rPr>
              <a:t>Different Development teams maintain different code repositories.</a:t>
            </a:r>
          </a:p>
          <a:p>
            <a:pPr algn="just" fontAlgn="base">
              <a:spcAft>
                <a:spcPts val="1800"/>
              </a:spcAft>
              <a:buFont typeface="Arial" panose="020B0604020202020204" pitchFamily="34" charset="0"/>
              <a:buChar char="•"/>
            </a:pPr>
            <a:r>
              <a:rPr lang="en-US" b="0" i="0" dirty="0">
                <a:solidFill>
                  <a:srgbClr val="273239"/>
                </a:solidFill>
                <a:effectLst/>
                <a:latin typeface="Nunito" pitchFamily="2" charset="0"/>
              </a:rPr>
              <a:t>Build and Integration team integrates the code.</a:t>
            </a:r>
          </a:p>
          <a:p>
            <a:pPr algn="just" fontAlgn="base">
              <a:spcAft>
                <a:spcPts val="1800"/>
              </a:spcAft>
              <a:buFont typeface="Arial" panose="020B0604020202020204" pitchFamily="34" charset="0"/>
              <a:buChar char="•"/>
            </a:pPr>
            <a:r>
              <a:rPr lang="en-US" b="0" i="0" dirty="0">
                <a:solidFill>
                  <a:srgbClr val="273239"/>
                </a:solidFill>
                <a:effectLst/>
                <a:latin typeface="Nunito" pitchFamily="2" charset="0"/>
              </a:rPr>
              <a:t>Integrated code is compiled as a package.</a:t>
            </a:r>
          </a:p>
          <a:p>
            <a:pPr algn="just" fontAlgn="base">
              <a:spcAft>
                <a:spcPts val="1800"/>
              </a:spcAft>
              <a:buFont typeface="Arial" panose="020B0604020202020204" pitchFamily="34" charset="0"/>
              <a:buChar char="•"/>
            </a:pPr>
            <a:r>
              <a:rPr lang="en-US" b="0" i="0" dirty="0">
                <a:solidFill>
                  <a:srgbClr val="273239"/>
                </a:solidFill>
                <a:effectLst/>
                <a:latin typeface="Nunito" pitchFamily="2" charset="0"/>
              </a:rPr>
              <a:t>A package with instructions is sent to the Operations team.</a:t>
            </a:r>
          </a:p>
          <a:p>
            <a:pPr algn="just" fontAlgn="base">
              <a:spcAft>
                <a:spcPts val="1800"/>
              </a:spcAft>
              <a:buFont typeface="Arial" panose="020B0604020202020204" pitchFamily="34" charset="0"/>
              <a:buChar char="•"/>
            </a:pPr>
            <a:r>
              <a:rPr lang="en-US" b="0" i="0" dirty="0">
                <a:solidFill>
                  <a:srgbClr val="273239"/>
                </a:solidFill>
                <a:effectLst/>
                <a:latin typeface="Nunito" pitchFamily="2" charset="0"/>
              </a:rPr>
              <a:t>The Operations team pushes the package into a test environment, the package is tested by the Testing team.</a:t>
            </a:r>
          </a:p>
          <a:p>
            <a:pPr algn="just" fontAlgn="base">
              <a:spcAft>
                <a:spcPts val="1800"/>
              </a:spcAft>
              <a:buFont typeface="Arial" panose="020B0604020202020204" pitchFamily="34" charset="0"/>
              <a:buChar char="•"/>
            </a:pPr>
            <a:r>
              <a:rPr lang="en-US" b="0" i="0" dirty="0">
                <a:solidFill>
                  <a:srgbClr val="273239"/>
                </a:solidFill>
                <a:effectLst/>
                <a:latin typeface="Nunito" pitchFamily="2" charset="0"/>
              </a:rPr>
              <a:t>The Test team informs the Development team about any possible issues else gives a green signal for Production Release.</a:t>
            </a:r>
          </a:p>
          <a:p>
            <a:endParaRPr lang="en-IN" dirty="0"/>
          </a:p>
        </p:txBody>
      </p:sp>
      <p:sp>
        <p:nvSpPr>
          <p:cNvPr id="4" name="Slide Number Placeholder 3"/>
          <p:cNvSpPr>
            <a:spLocks noGrp="1"/>
          </p:cNvSpPr>
          <p:nvPr>
            <p:ph type="sldNum" sz="quarter" idx="5"/>
          </p:nvPr>
        </p:nvSpPr>
        <p:spPr/>
        <p:txBody>
          <a:bodyPr/>
          <a:lstStyle/>
          <a:p>
            <a:fld id="{2FA06034-8134-4029-B199-04B14D209752}" type="slidenum">
              <a:rPr lang="en-IN" smtClean="0"/>
              <a:t>4</a:t>
            </a:fld>
            <a:endParaRPr lang="en-IN"/>
          </a:p>
        </p:txBody>
      </p:sp>
    </p:spTree>
    <p:extLst>
      <p:ext uri="{BB962C8B-B14F-4D97-AF65-F5344CB8AC3E}">
        <p14:creationId xmlns:p14="http://schemas.microsoft.com/office/powerpoint/2010/main" val="3667308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C72BF-F672-C053-D014-4FD2E1C771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94A95F0-933B-2175-E11F-6B8EC216BD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89ADE22-FA51-4008-EEF1-544842481950}"/>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5" name="Footer Placeholder 4">
            <a:extLst>
              <a:ext uri="{FF2B5EF4-FFF2-40B4-BE49-F238E27FC236}">
                <a16:creationId xmlns:a16="http://schemas.microsoft.com/office/drawing/2014/main" id="{A8C90F8A-1874-88FC-EBBB-D901ECB4186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4E4DCE-7E51-D568-F98C-4F5A67FA8B62}"/>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3930506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49D2B-2A0B-ABA8-133E-0A790926DC7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B8BEAA4-ED4E-E7D2-4358-0C5C7E7BED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ABAF172-9351-A111-4A74-7CE1CD9BAAE3}"/>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5" name="Footer Placeholder 4">
            <a:extLst>
              <a:ext uri="{FF2B5EF4-FFF2-40B4-BE49-F238E27FC236}">
                <a16:creationId xmlns:a16="http://schemas.microsoft.com/office/drawing/2014/main" id="{206CEB90-16B4-E7A4-3579-673B8694D74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AF5F80-ADDB-AD81-7059-7AD7E6C1DB23}"/>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2713338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BF460-F661-00D3-C32D-2A198ACF34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1AE6890-734D-9D24-A186-0BD8B46147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5E3A05-136E-6446-AB45-B4604B3CC4B7}"/>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5" name="Footer Placeholder 4">
            <a:extLst>
              <a:ext uri="{FF2B5EF4-FFF2-40B4-BE49-F238E27FC236}">
                <a16:creationId xmlns:a16="http://schemas.microsoft.com/office/drawing/2014/main" id="{FFE98A6A-E771-C655-7F9E-C1DCB45B4E6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A046CF-ADC8-A9F7-FEF6-B905C4EF9D48}"/>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3078167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85F1-410F-0D79-67BD-E3F94BF05F5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C4DC903-DB02-CA23-822F-53DB16D665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BC1BE15-1F20-B9D5-C4FA-0E16C62BDB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53EB019-545A-FB6F-70C8-00922975B0CB}"/>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6" name="Footer Placeholder 5">
            <a:extLst>
              <a:ext uri="{FF2B5EF4-FFF2-40B4-BE49-F238E27FC236}">
                <a16:creationId xmlns:a16="http://schemas.microsoft.com/office/drawing/2014/main" id="{8CA4F5DD-7896-69E5-4113-67667961FBE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D4F956A-4568-9352-518A-BBAB92104A32}"/>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4228146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7764-A7B1-76C0-418B-300DD40DFFB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D30B651-2A56-6752-0B0E-CE475E531C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FDDFDA-FA7A-BF7E-1F5F-CB54A9C5F0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1D3A0BE-A49F-B28C-4BB9-4F72771CAA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84E30B-1248-9F2D-20EF-FBF0B8FE7E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2F84173-70D1-FE5D-8031-94AAD2C8AFC6}"/>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8" name="Footer Placeholder 7">
            <a:extLst>
              <a:ext uri="{FF2B5EF4-FFF2-40B4-BE49-F238E27FC236}">
                <a16:creationId xmlns:a16="http://schemas.microsoft.com/office/drawing/2014/main" id="{FE03E548-85B1-7C36-DF25-56EF7F34F32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1C0EE77-A26B-DA29-5503-E0A850767D68}"/>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309383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A84DF-0C1B-F616-B189-1A7B8F3A67A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07B43D6-D6E1-33CD-25B6-12E28010EE5A}"/>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4" name="Footer Placeholder 3">
            <a:extLst>
              <a:ext uri="{FF2B5EF4-FFF2-40B4-BE49-F238E27FC236}">
                <a16:creationId xmlns:a16="http://schemas.microsoft.com/office/drawing/2014/main" id="{52C4DDEA-4C01-5A88-48B4-B368247A422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3602DAC-D70B-0262-E8DF-DEFB244A8E9B}"/>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323954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0904BB-537C-81E5-1D94-7C4CBDC1A439}"/>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3" name="Footer Placeholder 2">
            <a:extLst>
              <a:ext uri="{FF2B5EF4-FFF2-40B4-BE49-F238E27FC236}">
                <a16:creationId xmlns:a16="http://schemas.microsoft.com/office/drawing/2014/main" id="{FE88F112-807C-D797-75F0-90EAF3E1876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87C261B-858E-D50C-0D8A-A3CA6D2DB6AB}"/>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252718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1938A-3533-3510-0E59-8F71138380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888AA6E-C1B6-5AB6-7A4D-4D18B5EBBA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7A66F5F-1CED-FA6F-7399-F65745DA91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1223E-3234-2635-C0EA-B094C1231DAA}"/>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6" name="Footer Placeholder 5">
            <a:extLst>
              <a:ext uri="{FF2B5EF4-FFF2-40B4-BE49-F238E27FC236}">
                <a16:creationId xmlns:a16="http://schemas.microsoft.com/office/drawing/2014/main" id="{BB858597-7EEC-C345-6E2A-21573E479BA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A1133D1-D520-440B-E753-30C41F440DEF}"/>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3817507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BF12B-A6F3-5E18-6CC3-A6553B280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98DBFA3-6DCB-33AD-3530-7B1E4A07EF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96EC2EC-0323-133D-65C7-66ECA92BC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251556-8BA5-4F3C-828D-177B599CB4C0}"/>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6" name="Footer Placeholder 5">
            <a:extLst>
              <a:ext uri="{FF2B5EF4-FFF2-40B4-BE49-F238E27FC236}">
                <a16:creationId xmlns:a16="http://schemas.microsoft.com/office/drawing/2014/main" id="{B819AC75-E933-29A1-FECA-E75D4DDABC3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FC74CF9-CA66-6D46-AAF6-717954265ADB}"/>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2315856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066D5-3916-B3DC-D1E2-AE78EFAC8BD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1B84802-410F-1DAF-3934-9824BE2D5F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B450E28-CB22-5B8A-E8E0-5B635A08C1BF}"/>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5" name="Footer Placeholder 4">
            <a:extLst>
              <a:ext uri="{FF2B5EF4-FFF2-40B4-BE49-F238E27FC236}">
                <a16:creationId xmlns:a16="http://schemas.microsoft.com/office/drawing/2014/main" id="{7D62B910-4082-5083-8826-7F93AA226B5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D94124-D6D5-C348-8D2B-2933D6215772}"/>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3657024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1946E8-1C14-2634-9D5D-9BD429E104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F1DE07F-87F6-7B0A-4CCB-8CF66D185A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4313F87-24EF-3FAE-AB42-900C84AFE8CF}"/>
              </a:ext>
            </a:extLst>
          </p:cNvPr>
          <p:cNvSpPr>
            <a:spLocks noGrp="1"/>
          </p:cNvSpPr>
          <p:nvPr>
            <p:ph type="dt" sz="half" idx="10"/>
          </p:nvPr>
        </p:nvSpPr>
        <p:spPr/>
        <p:txBody>
          <a:bodyPr/>
          <a:lstStyle/>
          <a:p>
            <a:fld id="{73A1DD97-0F66-4770-8F18-901392495992}" type="datetimeFigureOut">
              <a:rPr lang="en-IN" smtClean="0"/>
              <a:t>20-03-2025</a:t>
            </a:fld>
            <a:endParaRPr lang="en-IN"/>
          </a:p>
        </p:txBody>
      </p:sp>
      <p:sp>
        <p:nvSpPr>
          <p:cNvPr id="5" name="Footer Placeholder 4">
            <a:extLst>
              <a:ext uri="{FF2B5EF4-FFF2-40B4-BE49-F238E27FC236}">
                <a16:creationId xmlns:a16="http://schemas.microsoft.com/office/drawing/2014/main" id="{7D38524D-303E-4619-3F15-8CAB4426B0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94F2071-5452-ED63-D4B5-2CB5964B9D3E}"/>
              </a:ext>
            </a:extLst>
          </p:cNvPr>
          <p:cNvSpPr>
            <a:spLocks noGrp="1"/>
          </p:cNvSpPr>
          <p:nvPr>
            <p:ph type="sldNum" sz="quarter" idx="12"/>
          </p:nvPr>
        </p:nvSpPr>
        <p:spPr/>
        <p:txBody>
          <a:bodyPr/>
          <a:lstStyle/>
          <a:p>
            <a:fld id="{245B8742-A89A-4E33-8BE9-9ED48C53CA9F}" type="slidenum">
              <a:rPr lang="en-IN" smtClean="0"/>
              <a:t>‹#›</a:t>
            </a:fld>
            <a:endParaRPr lang="en-IN"/>
          </a:p>
        </p:txBody>
      </p:sp>
    </p:spTree>
    <p:extLst>
      <p:ext uri="{BB962C8B-B14F-4D97-AF65-F5344CB8AC3E}">
        <p14:creationId xmlns:p14="http://schemas.microsoft.com/office/powerpoint/2010/main" val="4126814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3A0094-A5D6-EDB8-1559-5B4DEBF10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34B0AAA-1043-8051-4D56-DF5556E24C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5B3E61B-FBE0-669B-0139-66F21B7C92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A1DD97-0F66-4770-8F18-901392495992}" type="datetimeFigureOut">
              <a:rPr lang="en-IN" smtClean="0"/>
              <a:t>20-03-2025</a:t>
            </a:fld>
            <a:endParaRPr lang="en-IN"/>
          </a:p>
        </p:txBody>
      </p:sp>
      <p:sp>
        <p:nvSpPr>
          <p:cNvPr id="5" name="Footer Placeholder 4">
            <a:extLst>
              <a:ext uri="{FF2B5EF4-FFF2-40B4-BE49-F238E27FC236}">
                <a16:creationId xmlns:a16="http://schemas.microsoft.com/office/drawing/2014/main" id="{09C97BB7-243D-DBCD-8348-BD506043C1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41108E4-AB24-14A6-27FD-755B82F00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B8742-A89A-4E33-8BE9-9ED48C53CA9F}" type="slidenum">
              <a:rPr lang="en-IN" smtClean="0"/>
              <a:t>‹#›</a:t>
            </a:fld>
            <a:endParaRPr lang="en-IN"/>
          </a:p>
        </p:txBody>
      </p:sp>
    </p:spTree>
    <p:extLst>
      <p:ext uri="{BB962C8B-B14F-4D97-AF65-F5344CB8AC3E}">
        <p14:creationId xmlns:p14="http://schemas.microsoft.com/office/powerpoint/2010/main" val="849250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geeksforgeeks.org/basic-frame-structure-of-sdlc/"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29350" y="43073"/>
            <a:ext cx="1912747" cy="1773190"/>
          </a:xfrm>
          <a:prstGeom prst="rect">
            <a:avLst/>
          </a:prstGeom>
        </p:spPr>
      </p:pic>
      <p:sp>
        <p:nvSpPr>
          <p:cNvPr id="2" name="Title 1"/>
          <p:cNvSpPr>
            <a:spLocks noGrp="1"/>
          </p:cNvSpPr>
          <p:nvPr>
            <p:ph type="ctrTitle"/>
          </p:nvPr>
        </p:nvSpPr>
        <p:spPr>
          <a:xfrm>
            <a:off x="200098" y="4585830"/>
            <a:ext cx="11668836" cy="2387600"/>
          </a:xfrm>
        </p:spPr>
        <p:txBody>
          <a:bodyPr>
            <a:normAutofit/>
          </a:bodyPr>
          <a:lstStyle/>
          <a:p>
            <a:r>
              <a:rPr lang="en-US" sz="3200" b="1" dirty="0">
                <a:solidFill>
                  <a:schemeClr val="accent1">
                    <a:lumMod val="75000"/>
                  </a:schemeClr>
                </a:solidFill>
              </a:rPr>
              <a:t>LENDI INSTITUTE OF ENGINEERING AND TECHNOLGOY</a:t>
            </a:r>
            <a:br>
              <a:rPr lang="en-US" sz="3200" b="1" dirty="0">
                <a:solidFill>
                  <a:schemeClr val="accent1">
                    <a:lumMod val="75000"/>
                  </a:schemeClr>
                </a:solidFill>
              </a:rPr>
            </a:br>
            <a:r>
              <a:rPr lang="en-US" sz="2400" b="1" dirty="0">
                <a:solidFill>
                  <a:srgbClr val="C00000"/>
                </a:solidFill>
              </a:rPr>
              <a:t>(Autonomous)</a:t>
            </a:r>
            <a:br>
              <a:rPr lang="en-US" sz="3200" b="1" dirty="0"/>
            </a:br>
            <a:r>
              <a:rPr lang="en-US" sz="2400" b="1" dirty="0">
                <a:solidFill>
                  <a:schemeClr val="accent2">
                    <a:lumMod val="75000"/>
                  </a:schemeClr>
                </a:solidFill>
              </a:rPr>
              <a:t>Approved by AICTE and Permanently affiliated to JNTU Gurajada-Vizianagaram.</a:t>
            </a:r>
            <a:br>
              <a:rPr lang="en-US" sz="2400" dirty="0"/>
            </a:br>
            <a:endParaRPr lang="en-IN" sz="2400" dirty="0"/>
          </a:p>
        </p:txBody>
      </p:sp>
      <p:pic>
        <p:nvPicPr>
          <p:cNvPr id="5" name="Picture 4"/>
          <p:cNvPicPr>
            <a:picLocks noChangeAspect="1"/>
          </p:cNvPicPr>
          <p:nvPr/>
        </p:nvPicPr>
        <p:blipFill>
          <a:blip r:embed="rId3"/>
          <a:stretch>
            <a:fillRect/>
          </a:stretch>
        </p:blipFill>
        <p:spPr>
          <a:xfrm>
            <a:off x="3664595" y="446980"/>
            <a:ext cx="3222932" cy="1347190"/>
          </a:xfrm>
          <a:prstGeom prst="rect">
            <a:avLst/>
          </a:prstGeom>
        </p:spPr>
      </p:pic>
      <p:pic>
        <p:nvPicPr>
          <p:cNvPr id="6" name="Picture 5"/>
          <p:cNvPicPr>
            <a:picLocks noChangeAspect="1"/>
          </p:cNvPicPr>
          <p:nvPr/>
        </p:nvPicPr>
        <p:blipFill>
          <a:blip r:embed="rId4"/>
          <a:stretch>
            <a:fillRect/>
          </a:stretch>
        </p:blipFill>
        <p:spPr>
          <a:xfrm>
            <a:off x="7514613" y="513260"/>
            <a:ext cx="1541557" cy="1212529"/>
          </a:xfrm>
          <a:prstGeom prst="rect">
            <a:avLst/>
          </a:prstGeom>
        </p:spPr>
      </p:pic>
      <p:sp>
        <p:nvSpPr>
          <p:cNvPr id="7" name="TextBox 6"/>
          <p:cNvSpPr txBox="1"/>
          <p:nvPr/>
        </p:nvSpPr>
        <p:spPr>
          <a:xfrm>
            <a:off x="7514613" y="1587289"/>
            <a:ext cx="1541557" cy="276999"/>
          </a:xfrm>
          <a:prstGeom prst="rect">
            <a:avLst/>
          </a:prstGeom>
          <a:noFill/>
        </p:spPr>
        <p:txBody>
          <a:bodyPr wrap="square" rtlCol="0">
            <a:spAutoFit/>
          </a:bodyPr>
          <a:lstStyle/>
          <a:p>
            <a:pPr algn="ctr"/>
            <a:r>
              <a:rPr lang="en-US" sz="1200" b="1" dirty="0">
                <a:solidFill>
                  <a:srgbClr val="00B0F0"/>
                </a:solidFill>
              </a:rPr>
              <a:t>ECE,EEE,CSE&amp;MECH</a:t>
            </a:r>
            <a:endParaRPr lang="en-IN" sz="1200" b="1" dirty="0">
              <a:solidFill>
                <a:srgbClr val="00B0F0"/>
              </a:solidFill>
            </a:endParaRPr>
          </a:p>
        </p:txBody>
      </p:sp>
      <p:pic>
        <p:nvPicPr>
          <p:cNvPr id="8" name="Picture 7"/>
          <p:cNvPicPr>
            <a:picLocks noChangeAspect="1"/>
          </p:cNvPicPr>
          <p:nvPr/>
        </p:nvPicPr>
        <p:blipFill>
          <a:blip r:embed="rId5"/>
          <a:stretch>
            <a:fillRect/>
          </a:stretch>
        </p:blipFill>
        <p:spPr>
          <a:xfrm>
            <a:off x="9488480" y="148361"/>
            <a:ext cx="2143125" cy="2143125"/>
          </a:xfrm>
          <a:prstGeom prst="rect">
            <a:avLst/>
          </a:prstGeom>
        </p:spPr>
      </p:pic>
      <p:sp>
        <p:nvSpPr>
          <p:cNvPr id="9" name="TextBox 8"/>
          <p:cNvSpPr txBox="1"/>
          <p:nvPr/>
        </p:nvSpPr>
        <p:spPr>
          <a:xfrm>
            <a:off x="3179929" y="3201153"/>
            <a:ext cx="6018662" cy="1938992"/>
          </a:xfrm>
          <a:prstGeom prst="rect">
            <a:avLst/>
          </a:prstGeom>
          <a:noFill/>
        </p:spPr>
        <p:txBody>
          <a:bodyPr wrap="square" rtlCol="0">
            <a:spAutoFit/>
          </a:bodyPr>
          <a:lstStyle/>
          <a:p>
            <a:r>
              <a:rPr lang="en-US" sz="2000" b="1" dirty="0">
                <a:solidFill>
                  <a:schemeClr val="accent4">
                    <a:lumMod val="75000"/>
                  </a:schemeClr>
                </a:solidFill>
              </a:rPr>
              <a:t>NAME OF THE SUBJECT  :  </a:t>
            </a:r>
          </a:p>
          <a:p>
            <a:r>
              <a:rPr lang="en-US" sz="2000" b="1" dirty="0">
                <a:solidFill>
                  <a:schemeClr val="accent4">
                    <a:lumMod val="75000"/>
                  </a:schemeClr>
                </a:solidFill>
              </a:rPr>
              <a:t>NAME OF THE TOPIC       :</a:t>
            </a:r>
            <a:endParaRPr lang="en-US" sz="2000" dirty="0"/>
          </a:p>
          <a:p>
            <a:r>
              <a:rPr lang="en-US" sz="2000" dirty="0"/>
              <a:t>                           </a:t>
            </a:r>
          </a:p>
          <a:p>
            <a:r>
              <a:rPr lang="en-US" sz="2000" dirty="0"/>
              <a:t>                           </a:t>
            </a:r>
            <a:r>
              <a:rPr lang="en-US" sz="2000" b="1" dirty="0">
                <a:solidFill>
                  <a:srgbClr val="FF0000"/>
                </a:solidFill>
              </a:rPr>
              <a:t>PRESENTED BY :</a:t>
            </a:r>
          </a:p>
          <a:p>
            <a:r>
              <a:rPr lang="en-US" sz="2000" dirty="0"/>
              <a:t>                     Mr. N P PATNAIK M</a:t>
            </a:r>
          </a:p>
          <a:p>
            <a:r>
              <a:rPr lang="en-US" sz="2000" dirty="0"/>
              <a:t>                     Assistant Professor</a:t>
            </a:r>
          </a:p>
        </p:txBody>
      </p:sp>
      <p:sp>
        <p:nvSpPr>
          <p:cNvPr id="10" name="Rectangle 9"/>
          <p:cNvSpPr/>
          <p:nvPr/>
        </p:nvSpPr>
        <p:spPr>
          <a:xfrm>
            <a:off x="1322455" y="2043115"/>
            <a:ext cx="10022680"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dirty="0">
                <a:ln/>
                <a:solidFill>
                  <a:schemeClr val="accent4"/>
                </a:solidFill>
              </a:rPr>
              <a:t>DEPARTMENT OF COMPUTER SCIENCE AND ENGINEERING</a:t>
            </a:r>
          </a:p>
        </p:txBody>
      </p:sp>
    </p:spTree>
    <p:extLst>
      <p:ext uri="{BB962C8B-B14F-4D97-AF65-F5344CB8AC3E}">
        <p14:creationId xmlns:p14="http://schemas.microsoft.com/office/powerpoint/2010/main"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57D153-618D-329A-83BD-6E886F6BFA5D}"/>
              </a:ext>
            </a:extLst>
          </p:cNvPr>
          <p:cNvSpPr txBox="1"/>
          <p:nvPr/>
        </p:nvSpPr>
        <p:spPr>
          <a:xfrm>
            <a:off x="0" y="344129"/>
            <a:ext cx="12368981" cy="1754326"/>
          </a:xfrm>
          <a:prstGeom prst="rect">
            <a:avLst/>
          </a:prstGeom>
          <a:noFill/>
        </p:spPr>
        <p:txBody>
          <a:bodyPr wrap="square">
            <a:spAutoFit/>
          </a:bodyPr>
          <a:lstStyle/>
          <a:p>
            <a:pPr algn="l" fontAlgn="base">
              <a:spcBef>
                <a:spcPts val="975"/>
              </a:spcBef>
              <a:buNone/>
            </a:pPr>
            <a:r>
              <a:rPr lang="en-US" sz="3600" b="1" i="0" dirty="0">
                <a:solidFill>
                  <a:srgbClr val="273239"/>
                </a:solidFill>
                <a:effectLst/>
                <a:latin typeface="Source Sans 3"/>
              </a:rPr>
              <a:t>CI/CD: Continuous Integration and Continuous Delivery</a:t>
            </a:r>
          </a:p>
          <a:p>
            <a:pPr>
              <a:buNone/>
            </a:pPr>
            <a:br>
              <a:rPr lang="en-US" sz="3600" b="0" i="0" dirty="0">
                <a:effectLst/>
                <a:latin typeface="Source Sans 3"/>
              </a:rPr>
            </a:br>
            <a:endParaRPr lang="en-IN" sz="3600" dirty="0"/>
          </a:p>
        </p:txBody>
      </p:sp>
      <p:sp>
        <p:nvSpPr>
          <p:cNvPr id="5" name="TextBox 4">
            <a:extLst>
              <a:ext uri="{FF2B5EF4-FFF2-40B4-BE49-F238E27FC236}">
                <a16:creationId xmlns:a16="http://schemas.microsoft.com/office/drawing/2014/main" id="{A47EDF56-AF69-11EA-BFA1-8FCC0E4FE7C4}"/>
              </a:ext>
            </a:extLst>
          </p:cNvPr>
          <p:cNvSpPr txBox="1"/>
          <p:nvPr/>
        </p:nvSpPr>
        <p:spPr>
          <a:xfrm>
            <a:off x="196645" y="2001623"/>
            <a:ext cx="11493910" cy="4201150"/>
          </a:xfrm>
          <a:prstGeom prst="rect">
            <a:avLst/>
          </a:prstGeom>
          <a:noFill/>
        </p:spPr>
        <p:txBody>
          <a:bodyPr wrap="square">
            <a:spAutoFit/>
          </a:bodyPr>
          <a:lstStyle/>
          <a:p>
            <a:pPr algn="just" fontAlgn="base">
              <a:spcAft>
                <a:spcPts val="1800"/>
              </a:spcAft>
              <a:buFont typeface="+mj-lt"/>
              <a:buAutoNum type="arabicPeriod"/>
            </a:pPr>
            <a:r>
              <a:rPr lang="en-US" sz="2400" b="1" i="0" dirty="0">
                <a:solidFill>
                  <a:srgbClr val="273239"/>
                </a:solidFill>
                <a:effectLst/>
                <a:latin typeface="Nunito" pitchFamily="2" charset="0"/>
              </a:rPr>
              <a:t>Planning –</a:t>
            </a:r>
            <a:r>
              <a:rPr lang="en-US" sz="2400" b="0" i="0" dirty="0">
                <a:solidFill>
                  <a:srgbClr val="273239"/>
                </a:solidFill>
                <a:effectLst/>
                <a:latin typeface="Nunito" pitchFamily="2" charset="0"/>
              </a:rPr>
              <a:t>Documenting and determining project structure and schedule.</a:t>
            </a:r>
          </a:p>
          <a:p>
            <a:pPr algn="just" fontAlgn="base">
              <a:spcAft>
                <a:spcPts val="1800"/>
              </a:spcAft>
              <a:buFont typeface="+mj-lt"/>
              <a:buAutoNum type="arabicPeriod"/>
            </a:pPr>
            <a:r>
              <a:rPr lang="en-US" sz="2400" b="1" i="0" dirty="0">
                <a:solidFill>
                  <a:srgbClr val="273239"/>
                </a:solidFill>
                <a:effectLst/>
                <a:latin typeface="Nunito" pitchFamily="2" charset="0"/>
              </a:rPr>
              <a:t>Analysis –</a:t>
            </a:r>
            <a:r>
              <a:rPr lang="en-US" sz="2400" b="0" i="0" dirty="0">
                <a:solidFill>
                  <a:srgbClr val="273239"/>
                </a:solidFill>
                <a:effectLst/>
                <a:latin typeface="Nunito" pitchFamily="2" charset="0"/>
              </a:rPr>
              <a:t>Analyzing project requirements and collecting resources.</a:t>
            </a:r>
          </a:p>
          <a:p>
            <a:pPr algn="just" fontAlgn="base">
              <a:spcAft>
                <a:spcPts val="1800"/>
              </a:spcAft>
              <a:buFont typeface="+mj-lt"/>
              <a:buAutoNum type="arabicPeriod"/>
            </a:pPr>
            <a:r>
              <a:rPr lang="en-US" sz="2400" b="1" i="0" dirty="0">
                <a:solidFill>
                  <a:srgbClr val="273239"/>
                </a:solidFill>
                <a:effectLst/>
                <a:latin typeface="Nunito" pitchFamily="2" charset="0"/>
              </a:rPr>
              <a:t>Design –</a:t>
            </a:r>
            <a:r>
              <a:rPr lang="en-US" sz="2400" b="0" i="0" dirty="0">
                <a:solidFill>
                  <a:srgbClr val="273239"/>
                </a:solidFill>
                <a:effectLst/>
                <a:latin typeface="Nunito" pitchFamily="2" charset="0"/>
              </a:rPr>
              <a:t>Designing software model with architecture and Interface designing. </a:t>
            </a:r>
          </a:p>
          <a:p>
            <a:pPr algn="just" fontAlgn="base">
              <a:spcAft>
                <a:spcPts val="1800"/>
              </a:spcAft>
              <a:buFont typeface="+mj-lt"/>
              <a:buAutoNum type="arabicPeriod"/>
            </a:pPr>
            <a:r>
              <a:rPr lang="en-US" sz="2400" b="1" i="0" dirty="0">
                <a:solidFill>
                  <a:srgbClr val="273239"/>
                </a:solidFill>
                <a:effectLst/>
                <a:latin typeface="Nunito" pitchFamily="2" charset="0"/>
              </a:rPr>
              <a:t>Implementation –</a:t>
            </a:r>
            <a:r>
              <a:rPr lang="en-US" sz="2400" b="0" i="0" dirty="0">
                <a:solidFill>
                  <a:srgbClr val="273239"/>
                </a:solidFill>
                <a:effectLst/>
                <a:latin typeface="Nunito" pitchFamily="2" charset="0"/>
              </a:rPr>
              <a:t>Developing an actual product by considering design and requirements.</a:t>
            </a:r>
          </a:p>
          <a:p>
            <a:pPr algn="just" fontAlgn="base">
              <a:spcAft>
                <a:spcPts val="1800"/>
              </a:spcAft>
              <a:buFont typeface="+mj-lt"/>
              <a:buAutoNum type="arabicPeriod"/>
            </a:pPr>
            <a:r>
              <a:rPr lang="en-US" sz="2400" b="1" i="0" dirty="0">
                <a:solidFill>
                  <a:srgbClr val="273239"/>
                </a:solidFill>
                <a:effectLst/>
                <a:latin typeface="Nunito" pitchFamily="2" charset="0"/>
              </a:rPr>
              <a:t>Testing –</a:t>
            </a:r>
            <a:r>
              <a:rPr lang="en-US" sz="2400" b="0" i="0" dirty="0">
                <a:solidFill>
                  <a:srgbClr val="273239"/>
                </a:solidFill>
                <a:effectLst/>
                <a:latin typeface="Nunito" pitchFamily="2" charset="0"/>
              </a:rPr>
              <a:t>Testing the built, fixing errors &amp; bugs, and refactoring the code.</a:t>
            </a:r>
          </a:p>
          <a:p>
            <a:pPr algn="just" fontAlgn="base">
              <a:spcAft>
                <a:spcPts val="1800"/>
              </a:spcAft>
              <a:buFont typeface="+mj-lt"/>
              <a:buAutoNum type="arabicPeriod"/>
            </a:pPr>
            <a:r>
              <a:rPr lang="en-US" sz="2400" b="1" i="0" dirty="0">
                <a:solidFill>
                  <a:srgbClr val="273239"/>
                </a:solidFill>
                <a:effectLst/>
                <a:latin typeface="Nunito" pitchFamily="2" charset="0"/>
              </a:rPr>
              <a:t>Deploying and Maintenance –</a:t>
            </a:r>
            <a:r>
              <a:rPr lang="en-US" sz="2400" b="0" i="0" dirty="0">
                <a:solidFill>
                  <a:srgbClr val="273239"/>
                </a:solidFill>
                <a:effectLst/>
                <a:latin typeface="Nunito" pitchFamily="2" charset="0"/>
              </a:rPr>
              <a:t>The software is deployed and monitored for further enhancements.</a:t>
            </a:r>
          </a:p>
        </p:txBody>
      </p:sp>
    </p:spTree>
    <p:extLst>
      <p:ext uri="{BB962C8B-B14F-4D97-AF65-F5344CB8AC3E}">
        <p14:creationId xmlns:p14="http://schemas.microsoft.com/office/powerpoint/2010/main" val="2680282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8E6088-E28C-4A6B-E6FF-0FC8FF943A72}"/>
              </a:ext>
            </a:extLst>
          </p:cNvPr>
          <p:cNvPicPr>
            <a:picLocks noChangeAspect="1"/>
          </p:cNvPicPr>
          <p:nvPr/>
        </p:nvPicPr>
        <p:blipFill>
          <a:blip r:embed="rId3"/>
          <a:stretch>
            <a:fillRect/>
          </a:stretch>
        </p:blipFill>
        <p:spPr>
          <a:xfrm>
            <a:off x="0" y="1769982"/>
            <a:ext cx="12192000" cy="3318035"/>
          </a:xfrm>
          <a:prstGeom prst="rect">
            <a:avLst/>
          </a:prstGeom>
        </p:spPr>
      </p:pic>
    </p:spTree>
    <p:extLst>
      <p:ext uri="{BB962C8B-B14F-4D97-AF65-F5344CB8AC3E}">
        <p14:creationId xmlns:p14="http://schemas.microsoft.com/office/powerpoint/2010/main" val="3984786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AE025D-CE13-4A34-0A7F-041598111601}"/>
              </a:ext>
            </a:extLst>
          </p:cNvPr>
          <p:cNvSpPr txBox="1"/>
          <p:nvPr/>
        </p:nvSpPr>
        <p:spPr>
          <a:xfrm>
            <a:off x="324465" y="766626"/>
            <a:ext cx="10923638" cy="5514330"/>
          </a:xfrm>
          <a:prstGeom prst="rect">
            <a:avLst/>
          </a:prstGeom>
          <a:noFill/>
        </p:spPr>
        <p:txBody>
          <a:bodyPr wrap="square">
            <a:spAutoFit/>
          </a:bodyPr>
          <a:lstStyle/>
          <a:p>
            <a:pPr algn="just" fontAlgn="base">
              <a:spcAft>
                <a:spcPts val="750"/>
              </a:spcAft>
              <a:buNone/>
            </a:pPr>
            <a:r>
              <a:rPr lang="en-US" sz="2400" b="1" i="0" dirty="0">
                <a:solidFill>
                  <a:srgbClr val="273239"/>
                </a:solidFill>
                <a:effectLst/>
                <a:latin typeface="Nunito" pitchFamily="2" charset="0"/>
              </a:rPr>
              <a:t>Features –</a:t>
            </a:r>
            <a:endParaRPr lang="en-US" sz="2400" b="0" i="0" dirty="0">
              <a:solidFill>
                <a:srgbClr val="273239"/>
              </a:solidFill>
              <a:effectLst/>
              <a:latin typeface="Nunito" pitchFamily="2" charset="0"/>
            </a:endParaRPr>
          </a:p>
          <a:p>
            <a:pPr algn="just" fontAlgn="base">
              <a:spcAft>
                <a:spcPts val="750"/>
              </a:spcAft>
              <a:buNone/>
            </a:pPr>
            <a:r>
              <a:rPr lang="en-US" sz="2400" b="0" i="0" dirty="0">
                <a:solidFill>
                  <a:srgbClr val="273239"/>
                </a:solidFill>
                <a:effectLst/>
                <a:latin typeface="Nunito" pitchFamily="2" charset="0"/>
              </a:rPr>
              <a:t>An overview of a Traditional </a:t>
            </a:r>
            <a:r>
              <a:rPr lang="en-US" sz="2400" b="0" i="0" u="sng" dirty="0">
                <a:solidFill>
                  <a:srgbClr val="273239"/>
                </a:solidFill>
                <a:effectLst/>
                <a:latin typeface="Nunito" pitchFamily="2" charset="0"/>
                <a:hlinkClick r:id="rId3"/>
              </a:rPr>
              <a:t>SDLC</a:t>
            </a:r>
            <a:r>
              <a:rPr lang="en-US" sz="2400" b="0" i="0" dirty="0">
                <a:solidFill>
                  <a:srgbClr val="273239"/>
                </a:solidFill>
                <a:effectLst/>
                <a:latin typeface="Nunito" pitchFamily="2" charset="0"/>
              </a:rPr>
              <a:t> shown in the above image works in the following manner.</a:t>
            </a:r>
          </a:p>
          <a:p>
            <a:pPr algn="just" fontAlgn="base">
              <a:spcAft>
                <a:spcPts val="1800"/>
              </a:spcAft>
              <a:buFont typeface="Arial" panose="020B0604020202020204" pitchFamily="34" charset="0"/>
              <a:buChar char="•"/>
            </a:pPr>
            <a:r>
              <a:rPr lang="en-US" sz="2400" b="0" i="0" dirty="0">
                <a:solidFill>
                  <a:srgbClr val="273239"/>
                </a:solidFill>
                <a:effectLst/>
                <a:latin typeface="Nunito" pitchFamily="2" charset="0"/>
              </a:rPr>
              <a:t>Different Development teams maintain different code repositories.</a:t>
            </a:r>
          </a:p>
          <a:p>
            <a:pPr algn="just" fontAlgn="base">
              <a:spcAft>
                <a:spcPts val="1800"/>
              </a:spcAft>
              <a:buFont typeface="Arial" panose="020B0604020202020204" pitchFamily="34" charset="0"/>
              <a:buChar char="•"/>
            </a:pPr>
            <a:r>
              <a:rPr lang="en-US" sz="2400" b="0" i="0" dirty="0">
                <a:solidFill>
                  <a:srgbClr val="273239"/>
                </a:solidFill>
                <a:effectLst/>
                <a:latin typeface="Nunito" pitchFamily="2" charset="0"/>
              </a:rPr>
              <a:t>Build and Integration team integrates the code.</a:t>
            </a:r>
          </a:p>
          <a:p>
            <a:pPr algn="just" fontAlgn="base">
              <a:spcAft>
                <a:spcPts val="1800"/>
              </a:spcAft>
              <a:buFont typeface="Arial" panose="020B0604020202020204" pitchFamily="34" charset="0"/>
              <a:buChar char="•"/>
            </a:pPr>
            <a:r>
              <a:rPr lang="en-US" sz="2400" b="0" i="0" dirty="0">
                <a:solidFill>
                  <a:srgbClr val="273239"/>
                </a:solidFill>
                <a:effectLst/>
                <a:latin typeface="Nunito" pitchFamily="2" charset="0"/>
              </a:rPr>
              <a:t>Integrated code is compiled as a package.</a:t>
            </a:r>
          </a:p>
          <a:p>
            <a:pPr algn="just" fontAlgn="base">
              <a:spcAft>
                <a:spcPts val="1800"/>
              </a:spcAft>
              <a:buFont typeface="Arial" panose="020B0604020202020204" pitchFamily="34" charset="0"/>
              <a:buChar char="•"/>
            </a:pPr>
            <a:r>
              <a:rPr lang="en-US" sz="2400" b="0" i="0" dirty="0">
                <a:solidFill>
                  <a:srgbClr val="273239"/>
                </a:solidFill>
                <a:effectLst/>
                <a:latin typeface="Nunito" pitchFamily="2" charset="0"/>
              </a:rPr>
              <a:t>A package with instructions is sent to the Operations team.</a:t>
            </a:r>
          </a:p>
          <a:p>
            <a:pPr algn="just" fontAlgn="base">
              <a:spcAft>
                <a:spcPts val="1800"/>
              </a:spcAft>
              <a:buFont typeface="Arial" panose="020B0604020202020204" pitchFamily="34" charset="0"/>
              <a:buChar char="•"/>
            </a:pPr>
            <a:r>
              <a:rPr lang="en-US" sz="2400" b="0" i="0" dirty="0">
                <a:solidFill>
                  <a:srgbClr val="273239"/>
                </a:solidFill>
                <a:effectLst/>
                <a:latin typeface="Nunito" pitchFamily="2" charset="0"/>
              </a:rPr>
              <a:t>The Operations team pushes the package into a test environment, the package is tested by the Testing team.</a:t>
            </a:r>
          </a:p>
          <a:p>
            <a:pPr algn="just" fontAlgn="base">
              <a:spcAft>
                <a:spcPts val="1800"/>
              </a:spcAft>
              <a:buFont typeface="Arial" panose="020B0604020202020204" pitchFamily="34" charset="0"/>
              <a:buChar char="•"/>
            </a:pPr>
            <a:r>
              <a:rPr lang="en-US" sz="2400" b="0" i="0" dirty="0">
                <a:solidFill>
                  <a:srgbClr val="273239"/>
                </a:solidFill>
                <a:effectLst/>
                <a:latin typeface="Nunito" pitchFamily="2" charset="0"/>
              </a:rPr>
              <a:t>The Test team informs the Development team about any possible issues else gives a green signal for Production Release.</a:t>
            </a:r>
          </a:p>
        </p:txBody>
      </p:sp>
    </p:spTree>
    <p:extLst>
      <p:ext uri="{BB962C8B-B14F-4D97-AF65-F5344CB8AC3E}">
        <p14:creationId xmlns:p14="http://schemas.microsoft.com/office/powerpoint/2010/main" val="1786121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A8C022-8785-7895-39D8-78E167CC62E1}"/>
              </a:ext>
            </a:extLst>
          </p:cNvPr>
          <p:cNvSpPr txBox="1"/>
          <p:nvPr/>
        </p:nvSpPr>
        <p:spPr>
          <a:xfrm>
            <a:off x="383458" y="277450"/>
            <a:ext cx="6096000" cy="584775"/>
          </a:xfrm>
          <a:prstGeom prst="rect">
            <a:avLst/>
          </a:prstGeom>
          <a:noFill/>
        </p:spPr>
        <p:txBody>
          <a:bodyPr wrap="square">
            <a:spAutoFit/>
          </a:bodyPr>
          <a:lstStyle/>
          <a:p>
            <a:r>
              <a:rPr lang="en-IN" sz="3200" b="1" i="0" dirty="0">
                <a:solidFill>
                  <a:srgbClr val="273239"/>
                </a:solidFill>
                <a:effectLst/>
                <a:latin typeface="Nunito" pitchFamily="2" charset="0"/>
              </a:rPr>
              <a:t>CI/CD Definition :</a:t>
            </a:r>
            <a:endParaRPr lang="en-IN" sz="3200" dirty="0"/>
          </a:p>
        </p:txBody>
      </p:sp>
      <p:sp>
        <p:nvSpPr>
          <p:cNvPr id="5" name="TextBox 4">
            <a:extLst>
              <a:ext uri="{FF2B5EF4-FFF2-40B4-BE49-F238E27FC236}">
                <a16:creationId xmlns:a16="http://schemas.microsoft.com/office/drawing/2014/main" id="{67488AD2-AD90-7B87-D70A-C1DDBA65836F}"/>
              </a:ext>
            </a:extLst>
          </p:cNvPr>
          <p:cNvSpPr txBox="1"/>
          <p:nvPr/>
        </p:nvSpPr>
        <p:spPr>
          <a:xfrm>
            <a:off x="383458" y="1838632"/>
            <a:ext cx="11651226" cy="2062103"/>
          </a:xfrm>
          <a:prstGeom prst="rect">
            <a:avLst/>
          </a:prstGeom>
          <a:noFill/>
        </p:spPr>
        <p:txBody>
          <a:bodyPr wrap="square">
            <a:spAutoFit/>
          </a:bodyPr>
          <a:lstStyle/>
          <a:p>
            <a:pPr algn="just"/>
            <a:r>
              <a:rPr lang="en-US" sz="3200" b="1" i="1" dirty="0">
                <a:solidFill>
                  <a:srgbClr val="273239"/>
                </a:solidFill>
                <a:effectLst/>
                <a:latin typeface="Nunito" pitchFamily="2" charset="0"/>
              </a:rPr>
              <a:t>CI/CD stands for Continuous Integration and Continuous Delivery (or Continuous Deployment), it is about how an Integrated code on a shared repository is used to release software to production multiple times a day with the help of automation.”</a:t>
            </a:r>
            <a:endParaRPr lang="en-IN" sz="3200" dirty="0"/>
          </a:p>
        </p:txBody>
      </p:sp>
    </p:spTree>
    <p:extLst>
      <p:ext uri="{BB962C8B-B14F-4D97-AF65-F5344CB8AC3E}">
        <p14:creationId xmlns:p14="http://schemas.microsoft.com/office/powerpoint/2010/main" val="3590595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CE43A3-54AC-6E67-0D6C-0DD3A8FE1C78}"/>
              </a:ext>
            </a:extLst>
          </p:cNvPr>
          <p:cNvSpPr txBox="1"/>
          <p:nvPr/>
        </p:nvSpPr>
        <p:spPr>
          <a:xfrm>
            <a:off x="707923" y="766915"/>
            <a:ext cx="10156722" cy="1025922"/>
          </a:xfrm>
          <a:prstGeom prst="rect">
            <a:avLst/>
          </a:prstGeom>
          <a:noFill/>
        </p:spPr>
        <p:txBody>
          <a:bodyPr wrap="square">
            <a:spAutoFit/>
          </a:bodyPr>
          <a:lstStyle/>
          <a:p>
            <a:pPr algn="just" fontAlgn="base">
              <a:spcAft>
                <a:spcPts val="750"/>
              </a:spcAft>
              <a:buNone/>
            </a:pPr>
            <a:r>
              <a:rPr lang="en-US" b="1" i="0" dirty="0">
                <a:solidFill>
                  <a:srgbClr val="273239"/>
                </a:solidFill>
                <a:effectLst/>
                <a:latin typeface="Nunito" pitchFamily="2" charset="0"/>
              </a:rPr>
              <a:t>Continuous Integration : </a:t>
            </a:r>
            <a:endParaRPr lang="en-US" b="0" i="0" dirty="0">
              <a:solidFill>
                <a:srgbClr val="273239"/>
              </a:solidFill>
              <a:effectLst/>
              <a:latin typeface="Nunito" pitchFamily="2" charset="0"/>
            </a:endParaRPr>
          </a:p>
          <a:p>
            <a:pPr algn="just" fontAlgn="base">
              <a:spcAft>
                <a:spcPts val="750"/>
              </a:spcAft>
            </a:pPr>
            <a:r>
              <a:rPr lang="en-US" b="0" i="0" dirty="0">
                <a:solidFill>
                  <a:srgbClr val="273239"/>
                </a:solidFill>
                <a:effectLst/>
                <a:latin typeface="Nunito" pitchFamily="2" charset="0"/>
              </a:rPr>
              <a:t>Continuous Integration is about how developers integrate code using a shared repository multiple times a day with the help of automation.</a:t>
            </a:r>
          </a:p>
        </p:txBody>
      </p:sp>
      <p:sp>
        <p:nvSpPr>
          <p:cNvPr id="6" name="TextBox 5">
            <a:extLst>
              <a:ext uri="{FF2B5EF4-FFF2-40B4-BE49-F238E27FC236}">
                <a16:creationId xmlns:a16="http://schemas.microsoft.com/office/drawing/2014/main" id="{1ED62F88-612D-F6FE-1AC4-6EE444C6CE1B}"/>
              </a:ext>
            </a:extLst>
          </p:cNvPr>
          <p:cNvSpPr txBox="1"/>
          <p:nvPr/>
        </p:nvSpPr>
        <p:spPr>
          <a:xfrm>
            <a:off x="707923" y="1974601"/>
            <a:ext cx="10156722" cy="1025922"/>
          </a:xfrm>
          <a:prstGeom prst="rect">
            <a:avLst/>
          </a:prstGeom>
          <a:noFill/>
        </p:spPr>
        <p:txBody>
          <a:bodyPr wrap="square">
            <a:spAutoFit/>
          </a:bodyPr>
          <a:lstStyle/>
          <a:p>
            <a:pPr algn="just" fontAlgn="base">
              <a:spcAft>
                <a:spcPts val="750"/>
              </a:spcAft>
              <a:buNone/>
            </a:pPr>
            <a:r>
              <a:rPr lang="en-US" b="1" i="0" dirty="0">
                <a:solidFill>
                  <a:srgbClr val="273239"/>
                </a:solidFill>
                <a:effectLst/>
                <a:latin typeface="Nunito" pitchFamily="2" charset="0"/>
              </a:rPr>
              <a:t>Continuous Delivery : </a:t>
            </a:r>
            <a:endParaRPr lang="en-US" b="0" i="0" dirty="0">
              <a:solidFill>
                <a:srgbClr val="273239"/>
              </a:solidFill>
              <a:effectLst/>
              <a:latin typeface="Nunito" pitchFamily="2" charset="0"/>
            </a:endParaRPr>
          </a:p>
          <a:p>
            <a:pPr algn="just" fontAlgn="base">
              <a:spcAft>
                <a:spcPts val="750"/>
              </a:spcAft>
            </a:pPr>
            <a:r>
              <a:rPr lang="en-US" b="0" i="0" dirty="0">
                <a:solidFill>
                  <a:srgbClr val="273239"/>
                </a:solidFill>
                <a:effectLst/>
                <a:latin typeface="Nunito" pitchFamily="2" charset="0"/>
              </a:rPr>
              <a:t>Continuous Delivery is about automatically releasing software to the test or production environment.</a:t>
            </a:r>
          </a:p>
        </p:txBody>
      </p:sp>
      <p:pic>
        <p:nvPicPr>
          <p:cNvPr id="8" name="Picture 7">
            <a:extLst>
              <a:ext uri="{FF2B5EF4-FFF2-40B4-BE49-F238E27FC236}">
                <a16:creationId xmlns:a16="http://schemas.microsoft.com/office/drawing/2014/main" id="{8C58E88D-5A22-7CB5-C0CD-55ECDCEFABA0}"/>
              </a:ext>
            </a:extLst>
          </p:cNvPr>
          <p:cNvPicPr>
            <a:picLocks noChangeAspect="1"/>
          </p:cNvPicPr>
          <p:nvPr/>
        </p:nvPicPr>
        <p:blipFill>
          <a:blip r:embed="rId2"/>
          <a:stretch>
            <a:fillRect/>
          </a:stretch>
        </p:blipFill>
        <p:spPr>
          <a:xfrm>
            <a:off x="459863" y="3429000"/>
            <a:ext cx="11438822" cy="2578510"/>
          </a:xfrm>
          <a:prstGeom prst="rect">
            <a:avLst/>
          </a:prstGeom>
        </p:spPr>
      </p:pic>
    </p:spTree>
    <p:extLst>
      <p:ext uri="{BB962C8B-B14F-4D97-AF65-F5344CB8AC3E}">
        <p14:creationId xmlns:p14="http://schemas.microsoft.com/office/powerpoint/2010/main" val="1632916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8D382C-44CE-D064-C400-05F888176BCE}"/>
              </a:ext>
            </a:extLst>
          </p:cNvPr>
          <p:cNvSpPr txBox="1"/>
          <p:nvPr/>
        </p:nvSpPr>
        <p:spPr>
          <a:xfrm>
            <a:off x="108153" y="332613"/>
            <a:ext cx="11897033" cy="748923"/>
          </a:xfrm>
          <a:prstGeom prst="rect">
            <a:avLst/>
          </a:prstGeom>
          <a:noFill/>
        </p:spPr>
        <p:txBody>
          <a:bodyPr wrap="square">
            <a:spAutoFit/>
          </a:bodyPr>
          <a:lstStyle/>
          <a:p>
            <a:pPr algn="just" fontAlgn="base">
              <a:spcAft>
                <a:spcPts val="750"/>
              </a:spcAft>
              <a:buNone/>
            </a:pPr>
            <a:r>
              <a:rPr lang="en-US" b="1" i="0" dirty="0">
                <a:solidFill>
                  <a:srgbClr val="273239"/>
                </a:solidFill>
                <a:effectLst/>
                <a:latin typeface="Nunito" pitchFamily="2" charset="0"/>
              </a:rPr>
              <a:t>Continuous Deployment : </a:t>
            </a:r>
            <a:r>
              <a:rPr lang="en-US" b="0" i="0" dirty="0">
                <a:solidFill>
                  <a:srgbClr val="273239"/>
                </a:solidFill>
                <a:effectLst/>
                <a:latin typeface="Nunito" pitchFamily="2" charset="0"/>
              </a:rPr>
              <a:t> </a:t>
            </a:r>
          </a:p>
          <a:p>
            <a:pPr algn="just" fontAlgn="base">
              <a:spcAft>
                <a:spcPts val="750"/>
              </a:spcAft>
            </a:pPr>
            <a:r>
              <a:rPr lang="en-US" b="0" i="0" dirty="0">
                <a:solidFill>
                  <a:srgbClr val="273239"/>
                </a:solidFill>
                <a:effectLst/>
                <a:latin typeface="Nunito" pitchFamily="2" charset="0"/>
              </a:rPr>
              <a:t>Continuous Deployment is about releasing software to production automatically without human intervention.</a:t>
            </a:r>
          </a:p>
        </p:txBody>
      </p:sp>
      <p:pic>
        <p:nvPicPr>
          <p:cNvPr id="5" name="Picture 4">
            <a:extLst>
              <a:ext uri="{FF2B5EF4-FFF2-40B4-BE49-F238E27FC236}">
                <a16:creationId xmlns:a16="http://schemas.microsoft.com/office/drawing/2014/main" id="{DD3B142F-C6ED-5847-5915-CAC812CB5B57}"/>
              </a:ext>
            </a:extLst>
          </p:cNvPr>
          <p:cNvPicPr>
            <a:picLocks noChangeAspect="1"/>
          </p:cNvPicPr>
          <p:nvPr/>
        </p:nvPicPr>
        <p:blipFill>
          <a:blip r:embed="rId2"/>
          <a:stretch>
            <a:fillRect/>
          </a:stretch>
        </p:blipFill>
        <p:spPr>
          <a:xfrm>
            <a:off x="108153" y="1403555"/>
            <a:ext cx="11438822" cy="2578510"/>
          </a:xfrm>
          <a:prstGeom prst="rect">
            <a:avLst/>
          </a:prstGeom>
        </p:spPr>
      </p:pic>
      <p:sp>
        <p:nvSpPr>
          <p:cNvPr id="7" name="TextBox 6">
            <a:extLst>
              <a:ext uri="{FF2B5EF4-FFF2-40B4-BE49-F238E27FC236}">
                <a16:creationId xmlns:a16="http://schemas.microsoft.com/office/drawing/2014/main" id="{5E06CCD7-C2F2-5A8A-4BA9-1C201C4B0BCC}"/>
              </a:ext>
            </a:extLst>
          </p:cNvPr>
          <p:cNvSpPr txBox="1"/>
          <p:nvPr/>
        </p:nvSpPr>
        <p:spPr>
          <a:xfrm>
            <a:off x="363794" y="4501930"/>
            <a:ext cx="11366090" cy="1815882"/>
          </a:xfrm>
          <a:prstGeom prst="rect">
            <a:avLst/>
          </a:prstGeom>
          <a:noFill/>
        </p:spPr>
        <p:txBody>
          <a:bodyPr wrap="square">
            <a:spAutoFit/>
          </a:bodyPr>
          <a:lstStyle/>
          <a:p>
            <a:pPr algn="just"/>
            <a:r>
              <a:rPr lang="en-US" sz="2800" b="0" i="0" dirty="0">
                <a:solidFill>
                  <a:srgbClr val="273239"/>
                </a:solidFill>
                <a:effectLst/>
                <a:latin typeface="Nunito" pitchFamily="2" charset="0"/>
              </a:rPr>
              <a:t>Continuous Deployment is an advancement and it reduces manual work of the Operations and Testing team to deploy the software to production as it is automatically deployed to production after Automated Acceptance Testing.</a:t>
            </a:r>
            <a:endParaRPr lang="en-IN" sz="2800" dirty="0"/>
          </a:p>
        </p:txBody>
      </p:sp>
    </p:spTree>
    <p:extLst>
      <p:ext uri="{BB962C8B-B14F-4D97-AF65-F5344CB8AC3E}">
        <p14:creationId xmlns:p14="http://schemas.microsoft.com/office/powerpoint/2010/main" val="291452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469D8-A085-7C3A-DFC5-E6624B1BCCB1}"/>
              </a:ext>
            </a:extLst>
          </p:cNvPr>
          <p:cNvSpPr txBox="1"/>
          <p:nvPr/>
        </p:nvSpPr>
        <p:spPr>
          <a:xfrm>
            <a:off x="265471" y="589934"/>
            <a:ext cx="11641394" cy="5878532"/>
          </a:xfrm>
          <a:prstGeom prst="rect">
            <a:avLst/>
          </a:prstGeom>
          <a:noFill/>
        </p:spPr>
        <p:txBody>
          <a:bodyPr wrap="square">
            <a:spAutoFit/>
          </a:bodyPr>
          <a:lstStyle/>
          <a:p>
            <a:pPr algn="just" fontAlgn="base">
              <a:spcAft>
                <a:spcPts val="750"/>
              </a:spcAft>
              <a:buNone/>
            </a:pPr>
            <a:r>
              <a:rPr lang="en-US" sz="4400" b="1" i="0" dirty="0">
                <a:solidFill>
                  <a:srgbClr val="273239"/>
                </a:solidFill>
                <a:effectLst/>
                <a:latin typeface="Nunito" pitchFamily="2" charset="0"/>
              </a:rPr>
              <a:t>Features –</a:t>
            </a:r>
          </a:p>
          <a:p>
            <a:pPr algn="just" fontAlgn="base">
              <a:spcAft>
                <a:spcPts val="750"/>
              </a:spcAft>
              <a:buNone/>
            </a:pPr>
            <a:endParaRPr lang="en-US" sz="2800" b="0" i="0" dirty="0">
              <a:solidFill>
                <a:srgbClr val="273239"/>
              </a:solidFill>
              <a:effectLst/>
              <a:latin typeface="Nunito" pitchFamily="2" charset="0"/>
            </a:endParaRPr>
          </a:p>
          <a:p>
            <a:pPr algn="just" fontAlgn="base">
              <a:spcAft>
                <a:spcPts val="750"/>
              </a:spcAft>
              <a:buNone/>
            </a:pPr>
            <a:r>
              <a:rPr lang="en-US" sz="2800" b="0" i="0" dirty="0">
                <a:solidFill>
                  <a:srgbClr val="273239"/>
                </a:solidFill>
                <a:effectLst/>
                <a:latin typeface="Nunito" pitchFamily="2" charset="0"/>
              </a:rPr>
              <a:t>CI/CD helps for rapid and reliable software development in the following manner.</a:t>
            </a:r>
          </a:p>
          <a:p>
            <a:pPr algn="just" fontAlgn="base">
              <a:spcAft>
                <a:spcPts val="1800"/>
              </a:spcAft>
              <a:buFont typeface="Arial" panose="020B0604020202020204" pitchFamily="34" charset="0"/>
              <a:buChar char="•"/>
            </a:pPr>
            <a:r>
              <a:rPr lang="en-US" sz="2800" b="0" i="0" dirty="0">
                <a:solidFill>
                  <a:srgbClr val="273239"/>
                </a:solidFill>
                <a:effectLst/>
                <a:latin typeface="Nunito" pitchFamily="2" charset="0"/>
              </a:rPr>
              <a:t>Automated and quick code integration.</a:t>
            </a:r>
          </a:p>
          <a:p>
            <a:pPr algn="just" fontAlgn="base">
              <a:spcAft>
                <a:spcPts val="1800"/>
              </a:spcAft>
              <a:buFont typeface="Arial" panose="020B0604020202020204" pitchFamily="34" charset="0"/>
              <a:buChar char="•"/>
            </a:pPr>
            <a:r>
              <a:rPr lang="en-US" sz="2800" b="0" i="0" dirty="0">
                <a:solidFill>
                  <a:srgbClr val="273239"/>
                </a:solidFill>
                <a:effectLst/>
                <a:latin typeface="Nunito" pitchFamily="2" charset="0"/>
              </a:rPr>
              <a:t>Error detection and response are fast due to the short cycle and iterations.</a:t>
            </a:r>
          </a:p>
          <a:p>
            <a:pPr algn="just" fontAlgn="base">
              <a:spcAft>
                <a:spcPts val="1800"/>
              </a:spcAft>
              <a:buFont typeface="Arial" panose="020B0604020202020204" pitchFamily="34" charset="0"/>
              <a:buChar char="•"/>
            </a:pPr>
            <a:r>
              <a:rPr lang="en-US" sz="2800" b="0" i="0" dirty="0">
                <a:solidFill>
                  <a:srgbClr val="273239"/>
                </a:solidFill>
                <a:effectLst/>
                <a:latin typeface="Nunito" pitchFamily="2" charset="0"/>
              </a:rPr>
              <a:t>Less prone to human errors.</a:t>
            </a:r>
          </a:p>
          <a:p>
            <a:pPr algn="just" fontAlgn="base">
              <a:spcAft>
                <a:spcPts val="1800"/>
              </a:spcAft>
              <a:buFont typeface="Arial" panose="020B0604020202020204" pitchFamily="34" charset="0"/>
              <a:buChar char="•"/>
            </a:pPr>
            <a:r>
              <a:rPr lang="en-US" sz="2800" b="0" i="0" dirty="0">
                <a:solidFill>
                  <a:srgbClr val="273239"/>
                </a:solidFill>
                <a:effectLst/>
                <a:latin typeface="Nunito" pitchFamily="2" charset="0"/>
              </a:rPr>
              <a:t>Faster than following manual instructions due to automated scripting.</a:t>
            </a:r>
          </a:p>
          <a:p>
            <a:pPr algn="just" fontAlgn="base">
              <a:spcAft>
                <a:spcPts val="1800"/>
              </a:spcAft>
              <a:buFont typeface="Arial" panose="020B0604020202020204" pitchFamily="34" charset="0"/>
              <a:buChar char="•"/>
            </a:pPr>
            <a:r>
              <a:rPr lang="en-US" sz="2800" b="0" i="0" dirty="0">
                <a:solidFill>
                  <a:srgbClr val="273239"/>
                </a:solidFill>
                <a:effectLst/>
                <a:latin typeface="Nunito" pitchFamily="2" charset="0"/>
              </a:rPr>
              <a:t>Deployment can be done several times a day.</a:t>
            </a:r>
          </a:p>
        </p:txBody>
      </p:sp>
    </p:spTree>
    <p:extLst>
      <p:ext uri="{BB962C8B-B14F-4D97-AF65-F5344CB8AC3E}">
        <p14:creationId xmlns:p14="http://schemas.microsoft.com/office/powerpoint/2010/main" val="2107679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535</Words>
  <Application>Microsoft Office PowerPoint</Application>
  <PresentationFormat>Widescreen</PresentationFormat>
  <Paragraphs>53</Paragraphs>
  <Slides>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Nunito</vt:lpstr>
      <vt:lpstr>Source Sans 3</vt:lpstr>
      <vt:lpstr>Office Theme</vt:lpstr>
      <vt:lpstr>LENDI INSTITUTE OF ENGINEERING AND TECHNOLGOY (Autonomous) Approved by AICTE and Permanently affiliated to JNTU Gurajada-Vizianagaram.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nppatnaikmphd@gmail.com</dc:creator>
  <cp:lastModifiedBy>nppatnaikmphd@gmail.com</cp:lastModifiedBy>
  <cp:revision>1</cp:revision>
  <dcterms:created xsi:type="dcterms:W3CDTF">2025-03-20T09:12:48Z</dcterms:created>
  <dcterms:modified xsi:type="dcterms:W3CDTF">2025-03-20T09:22:52Z</dcterms:modified>
</cp:coreProperties>
</file>